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19" r:id="rId3"/>
    <p:sldId id="257" r:id="rId4"/>
    <p:sldId id="258" r:id="rId5"/>
    <p:sldId id="259" r:id="rId6"/>
    <p:sldId id="260" r:id="rId7"/>
    <p:sldId id="322" r:id="rId8"/>
    <p:sldId id="261" r:id="rId9"/>
    <p:sldId id="318" r:id="rId10"/>
    <p:sldId id="320" r:id="rId11"/>
    <p:sldId id="326" r:id="rId12"/>
    <p:sldId id="265" r:id="rId13"/>
    <p:sldId id="266" r:id="rId14"/>
    <p:sldId id="267" r:id="rId15"/>
    <p:sldId id="268" r:id="rId16"/>
    <p:sldId id="296" r:id="rId17"/>
    <p:sldId id="297" r:id="rId18"/>
    <p:sldId id="271" r:id="rId19"/>
    <p:sldId id="299" r:id="rId20"/>
    <p:sldId id="272" r:id="rId21"/>
    <p:sldId id="323" r:id="rId22"/>
    <p:sldId id="298" r:id="rId23"/>
    <p:sldId id="273" r:id="rId24"/>
    <p:sldId id="314" r:id="rId25"/>
    <p:sldId id="315" r:id="rId26"/>
    <p:sldId id="274" r:id="rId27"/>
    <p:sldId id="275" r:id="rId28"/>
    <p:sldId id="321" r:id="rId29"/>
    <p:sldId id="276" r:id="rId30"/>
    <p:sldId id="312" r:id="rId31"/>
    <p:sldId id="308" r:id="rId32"/>
    <p:sldId id="313" r:id="rId33"/>
    <p:sldId id="310" r:id="rId34"/>
    <p:sldId id="325" r:id="rId35"/>
    <p:sldId id="309" r:id="rId36"/>
    <p:sldId id="278" r:id="rId37"/>
    <p:sldId id="311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17" r:id="rId47"/>
    <p:sldId id="279" r:id="rId48"/>
    <p:sldId id="280" r:id="rId49"/>
    <p:sldId id="31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>
        <p:scale>
          <a:sx n="54" d="100"/>
          <a:sy n="54" d="100"/>
        </p:scale>
        <p:origin x="-680" y="-496"/>
      </p:cViewPr>
      <p:guideLst>
        <p:guide orient="horz" pos="3148"/>
        <p:guide pos="3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0015-9142-B24F-AE99-CEB68406A427}" type="datetimeFigureOut">
              <a:rPr lang="en-US" smtClean="0"/>
              <a:t>14-10-02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4BE24-7BED-834A-9A43-D08D8AFC4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973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6F0F1-DE8C-F14B-9539-B538D5CE751E}" type="datetimeFigureOut">
              <a:rPr lang="en-US" smtClean="0"/>
              <a:t>14-10-02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5B90D-2F0D-A24D-8AE7-469D8684B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3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3FDD-83E1-B64E-9BA2-93CB4FF3E74E}" type="datetime1">
              <a:rPr lang="en-CA" smtClean="0"/>
              <a:t>14-10-02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2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87BF4-6C8C-5043-84BB-E10753472ABB}" type="datetime1">
              <a:rPr lang="en-CA" smtClean="0"/>
              <a:t>14-10-02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61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6D81-E1AE-314C-84C0-CC1BE97035FA}" type="datetime1">
              <a:rPr lang="en-CA" smtClean="0"/>
              <a:t>14-10-02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422-880B-9741-866E-51844E0A9DA8}" type="datetime1">
              <a:rPr lang="en-CA" smtClean="0"/>
              <a:t>14-10-02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3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DDF3-147C-4143-8FFD-91B2B4BEA2A1}" type="datetime1">
              <a:rPr lang="en-CA" smtClean="0"/>
              <a:t>14-10-02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F6DC5-7F4C-2B43-8346-924119F09387}" type="datetime1">
              <a:rPr lang="en-CA" smtClean="0"/>
              <a:t>14-10-02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2C4A-BD8A-9342-B3A2-8A19C6734478}" type="datetime1">
              <a:rPr lang="en-CA" smtClean="0"/>
              <a:t>14-10-02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2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4D132-9142-0242-B37C-754668FB409D}" type="datetime1">
              <a:rPr lang="en-CA" smtClean="0"/>
              <a:t>14-10-02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D0A9-9D77-2D4C-98E3-A2D0B069B940}" type="datetime1">
              <a:rPr lang="en-CA" smtClean="0"/>
              <a:t>14-10-02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4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3005-4C36-9D4E-A426-3EF5E1EF4C7A}" type="datetime1">
              <a:rPr lang="en-CA" smtClean="0"/>
              <a:t>14-10-02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7A08-144C-2340-AD2D-B4CA0E05A23D}" type="datetime1">
              <a:rPr lang="en-CA" smtClean="0"/>
              <a:t>14-10-02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51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0740-4D84-984B-95D4-ACC609CFDB7F}" type="datetime1">
              <a:rPr lang="en-CA" smtClean="0"/>
              <a:t>14-10-02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5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of B</a:t>
            </a:r>
            <a:r>
              <a:rPr lang="en-US" baseline="-25000" dirty="0" smtClean="0"/>
              <a:t>1</a:t>
            </a:r>
            <a:r>
              <a:rPr lang="en-US" dirty="0" smtClean="0"/>
              <a:t>-sensitivity of qMT parameters when using two different T1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Mathieu Boudreau</a:t>
            </a:r>
          </a:p>
          <a:p>
            <a:r>
              <a:rPr lang="en-US" dirty="0" smtClean="0"/>
              <a:t>MRIL Lab Meeting</a:t>
            </a:r>
          </a:p>
          <a:p>
            <a:r>
              <a:rPr lang="en-US" dirty="0" smtClean="0"/>
              <a:t>September 29</a:t>
            </a:r>
            <a:r>
              <a:rPr lang="en-US" baseline="30000" dirty="0" smtClean="0"/>
              <a:t>th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em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242226"/>
            <a:ext cx="7162800" cy="5412574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</a:t>
            </a:r>
            <a:r>
              <a:rPr lang="en-US" baseline="-25000" dirty="0" smtClean="0"/>
              <a:t>1</a:t>
            </a:r>
            <a:r>
              <a:rPr lang="en-US" dirty="0" smtClean="0"/>
              <a:t> error propagation pathways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260600" y="1442706"/>
            <a:ext cx="3556000" cy="1300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qMT fitted parameter (F, </a:t>
            </a:r>
            <a:r>
              <a:rPr lang="en-US" dirty="0" err="1" smtClean="0"/>
              <a:t>kf</a:t>
            </a:r>
            <a:r>
              <a:rPr lang="en-US" dirty="0" smtClean="0"/>
              <a:t>) behave when B1 errors occur when using:</a:t>
            </a:r>
          </a:p>
          <a:p>
            <a:pPr lvl="1"/>
            <a:r>
              <a:rPr lang="en-US" dirty="0" smtClean="0"/>
              <a:t>IR: B1 independent T1 method</a:t>
            </a:r>
          </a:p>
          <a:p>
            <a:pPr lvl="1"/>
            <a:r>
              <a:rPr lang="en-US" dirty="0" smtClean="0"/>
              <a:t>VFA: B1 dependent T1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this relationship hold in vivo (noise, range of tissue MR parameters,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it hold for abnormal tissue parameters (e.g. MS lesions).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5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1: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UK qMT protocol</a:t>
            </a:r>
          </a:p>
          <a:p>
            <a:r>
              <a:rPr lang="en-US" dirty="0" smtClean="0"/>
              <a:t>Healthy WM tissue parameter</a:t>
            </a:r>
          </a:p>
          <a:p>
            <a:r>
              <a:rPr lang="en-US" dirty="0" smtClean="0"/>
              <a:t>True T1 = 900 </a:t>
            </a:r>
            <a:r>
              <a:rPr lang="en-US" dirty="0" err="1" smtClean="0"/>
              <a:t>ms</a:t>
            </a:r>
            <a:endParaRPr lang="en-US" dirty="0" smtClean="0"/>
          </a:p>
          <a:p>
            <a:r>
              <a:rPr lang="en-US" dirty="0" smtClean="0"/>
              <a:t>True B1 = 1 (n.u.).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116187" y="2652835"/>
            <a:ext cx="3772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(s</a:t>
            </a:r>
            <a:r>
              <a:rPr lang="en-US" sz="2400" dirty="0"/>
              <a:t>) </a:t>
            </a:r>
            <a:r>
              <a:rPr lang="en-US" sz="2400" dirty="0" smtClean="0"/>
              <a:t>error (true value 0.9)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755976" y="144559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Fitted qMT F error %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58011" y="2064015"/>
            <a:ext cx="32280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3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116187" y="2652835"/>
            <a:ext cx="3772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(s</a:t>
            </a:r>
            <a:r>
              <a:rPr lang="en-US" sz="2400" dirty="0"/>
              <a:t>) </a:t>
            </a:r>
            <a:r>
              <a:rPr lang="en-US" sz="2400" dirty="0" smtClean="0"/>
              <a:t>error (true value 0.9)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755976" y="144559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Fitted qMT F error %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58011" y="2064015"/>
            <a:ext cx="32280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4" y="964975"/>
            <a:ext cx="6730807" cy="5048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994" y="318644"/>
            <a:ext cx="673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qMT F % error </a:t>
            </a:r>
            <a:r>
              <a:rPr lang="en-US" dirty="0" err="1" smtClean="0"/>
              <a:t>vs</a:t>
            </a:r>
            <a:r>
              <a:rPr lang="en-US" dirty="0" smtClean="0"/>
              <a:t> B1 errors using </a:t>
            </a:r>
            <a:r>
              <a:rPr lang="en-US" dirty="0" smtClean="0">
                <a:solidFill>
                  <a:srgbClr val="0000FF"/>
                </a:solidFill>
              </a:rPr>
              <a:t>VFA</a:t>
            </a:r>
            <a:r>
              <a:rPr lang="en-US" dirty="0" smtClean="0"/>
              <a:t> (blue) T1 maps and fixed T1 value (such as</a:t>
            </a:r>
            <a:r>
              <a:rPr lang="en-US" dirty="0" smtClean="0">
                <a:solidFill>
                  <a:srgbClr val="FF0000"/>
                </a:solidFill>
              </a:rPr>
              <a:t> IR</a:t>
            </a:r>
            <a:r>
              <a:rPr lang="en-US" dirty="0" smtClean="0"/>
              <a:t>) (red)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58510" y="2931862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F</a:t>
            </a: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4" y="964975"/>
            <a:ext cx="6730807" cy="5048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994" y="318644"/>
            <a:ext cx="673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qMT F % error </a:t>
            </a:r>
            <a:r>
              <a:rPr lang="en-US" dirty="0" err="1" smtClean="0"/>
              <a:t>vs</a:t>
            </a:r>
            <a:r>
              <a:rPr lang="en-US" dirty="0" smtClean="0"/>
              <a:t> B1 errors using </a:t>
            </a:r>
            <a:r>
              <a:rPr lang="en-US" dirty="0" smtClean="0">
                <a:solidFill>
                  <a:srgbClr val="0000FF"/>
                </a:solidFill>
              </a:rPr>
              <a:t>VFA</a:t>
            </a:r>
            <a:r>
              <a:rPr lang="en-US" dirty="0" smtClean="0"/>
              <a:t> (blue) T1 maps and fixed T1 value (such as</a:t>
            </a:r>
            <a:r>
              <a:rPr lang="en-US" dirty="0" smtClean="0">
                <a:solidFill>
                  <a:srgbClr val="FF0000"/>
                </a:solidFill>
              </a:rPr>
              <a:t> IR</a:t>
            </a:r>
            <a:r>
              <a:rPr lang="en-US" dirty="0" smtClean="0"/>
              <a:t>) (red)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58510" y="2931862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F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4" y="944994"/>
            <a:ext cx="6868006" cy="51510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9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Hydrogen in myelin can’t be directly measure with MRI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019300"/>
            <a:ext cx="4394200" cy="4838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1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624301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58510" y="2931862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F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root mean square error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258055"/>
            <a:ext cx="7480300" cy="54991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28818" y="4909244"/>
            <a:ext cx="1632335" cy="718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700000">
            <a:off x="1210784" y="2009724"/>
            <a:ext cx="1632335" cy="718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10308" y="5504041"/>
            <a:ext cx="723230" cy="4826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3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116187" y="2652835"/>
            <a:ext cx="3772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(s</a:t>
            </a:r>
            <a:r>
              <a:rPr lang="en-US" sz="2400" dirty="0"/>
              <a:t>) </a:t>
            </a:r>
            <a:r>
              <a:rPr lang="en-US" sz="2400" dirty="0" smtClean="0"/>
              <a:t>error (true value 0.9)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755976" y="144559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Fitted qMT </a:t>
            </a:r>
            <a:r>
              <a:rPr lang="en-US" sz="2400" dirty="0" err="1" smtClean="0"/>
              <a:t>kf</a:t>
            </a:r>
            <a:r>
              <a:rPr lang="en-US" sz="2400" dirty="0" smtClean="0"/>
              <a:t> error %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58011" y="2064015"/>
            <a:ext cx="32280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116187" y="2652835"/>
            <a:ext cx="3772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(s</a:t>
            </a:r>
            <a:r>
              <a:rPr lang="en-US" sz="2400" dirty="0"/>
              <a:t>) </a:t>
            </a:r>
            <a:r>
              <a:rPr lang="en-US" sz="2400" dirty="0" smtClean="0"/>
              <a:t>error (true value 0.9)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863028" y="2827343"/>
            <a:ext cx="328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</a:t>
            </a:r>
            <a:r>
              <a:rPr lang="en-US" sz="2400" dirty="0" err="1" smtClean="0"/>
              <a:t>kf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1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73" y="1273862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898308" y="3621196"/>
            <a:ext cx="328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</a:t>
            </a:r>
            <a:r>
              <a:rPr lang="en-US" sz="2400" dirty="0" err="1" smtClean="0"/>
              <a:t>kf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2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Omited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2: In vivo, Normal Subjects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Healthy subjects</a:t>
            </a:r>
          </a:p>
          <a:p>
            <a:r>
              <a:rPr lang="en-US" dirty="0" smtClean="0"/>
              <a:t>Single Slice</a:t>
            </a:r>
          </a:p>
          <a:p>
            <a:r>
              <a:rPr lang="en-US" dirty="0" smtClean="0"/>
              <a:t>T1: IR and VFA</a:t>
            </a:r>
          </a:p>
          <a:p>
            <a:r>
              <a:rPr lang="en-US" dirty="0" smtClean="0"/>
              <a:t>qMT: UK and Opt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em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242226"/>
            <a:ext cx="7162800" cy="5412574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</a:t>
            </a:r>
            <a:r>
              <a:rPr lang="en-US" baseline="-25000" dirty="0" smtClean="0"/>
              <a:t>1</a:t>
            </a:r>
            <a:r>
              <a:rPr lang="en-US" dirty="0" smtClean="0"/>
              <a:t> error </a:t>
            </a:r>
            <a:r>
              <a:rPr lang="en-US" dirty="0" err="1" smtClean="0"/>
              <a:t>propogation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9567" y="846138"/>
            <a:ext cx="1388554" cy="114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 qMT protocol</a:t>
            </a:r>
            <a:endParaRPr lang="en-US" sz="2000" dirty="0"/>
          </a:p>
        </p:txBody>
      </p:sp>
      <p:pic>
        <p:nvPicPr>
          <p:cNvPr id="17" name="Picture 16" descr="t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0"/>
            <a:ext cx="7202855" cy="6858000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2-Pool Magnetization Transfer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09" y="1625600"/>
            <a:ext cx="6497146" cy="44412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8836" b="9916"/>
          <a:stretch/>
        </p:blipFill>
        <p:spPr>
          <a:xfrm>
            <a:off x="0" y="1781801"/>
            <a:ext cx="5791991" cy="3935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8722"/>
          <a:stretch/>
        </p:blipFill>
        <p:spPr>
          <a:xfrm>
            <a:off x="5767752" y="1781801"/>
            <a:ext cx="2868709" cy="3935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1514" y="1286833"/>
            <a:ext cx="3084473" cy="399588"/>
          </a:xfrm>
          <a:prstGeom prst="rect">
            <a:avLst/>
          </a:prstGeom>
          <a:noFill/>
        </p:spPr>
        <p:txBody>
          <a:bodyPr wrap="square" lIns="121405" tIns="60702" rIns="121405" bIns="60702" rtlCol="0">
            <a:spAutoFit/>
          </a:bodyPr>
          <a:lstStyle/>
          <a:p>
            <a:r>
              <a:rPr lang="en-US" dirty="0" smtClean="0"/>
              <a:t>IR+(B1=DA)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80607" y="1300220"/>
            <a:ext cx="3084473" cy="399588"/>
          </a:xfrm>
          <a:prstGeom prst="rect">
            <a:avLst/>
          </a:prstGeom>
          <a:noFill/>
        </p:spPr>
        <p:txBody>
          <a:bodyPr wrap="square" lIns="121405" tIns="60702" rIns="121405" bIns="60702" rtlCol="0">
            <a:spAutoFit/>
          </a:bodyPr>
          <a:lstStyle/>
          <a:p>
            <a:r>
              <a:rPr lang="en-US" dirty="0" smtClean="0"/>
              <a:t>IR+(B1=1)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64352" y="820339"/>
            <a:ext cx="3084473" cy="399588"/>
          </a:xfrm>
          <a:prstGeom prst="rect">
            <a:avLst/>
          </a:prstGeom>
          <a:noFill/>
        </p:spPr>
        <p:txBody>
          <a:bodyPr wrap="square" lIns="121405" tIns="60702" rIns="121405" bIns="60702" rtlCol="0">
            <a:spAutoFit/>
          </a:bodyPr>
          <a:lstStyle/>
          <a:p>
            <a:pPr algn="ctr"/>
            <a:r>
              <a:rPr lang="en-US" dirty="0" smtClean="0"/>
              <a:t>qMT F map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17542" y="911195"/>
            <a:ext cx="3084473" cy="399588"/>
          </a:xfrm>
          <a:prstGeom prst="rect">
            <a:avLst/>
          </a:prstGeom>
          <a:noFill/>
        </p:spPr>
        <p:txBody>
          <a:bodyPr wrap="square" lIns="121405" tIns="60702" rIns="121405" bIns="60702" rtlCol="0">
            <a:spAutoFit/>
          </a:bodyPr>
          <a:lstStyle/>
          <a:p>
            <a:pPr algn="ctr"/>
            <a:r>
              <a:rPr lang="en-US" dirty="0" smtClean="0"/>
              <a:t>% Difference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06064"/>
            <a:ext cx="13885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Opt qMT protocol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40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316" y="846138"/>
            <a:ext cx="3030329" cy="1143000"/>
          </a:xfrm>
        </p:spPr>
        <p:txBody>
          <a:bodyPr/>
          <a:lstStyle/>
          <a:p>
            <a:r>
              <a:rPr lang="en-US" dirty="0" smtClean="0"/>
              <a:t>VFA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908" t="10078" r="5971" b="9526"/>
          <a:stretch/>
        </p:blipFill>
        <p:spPr>
          <a:xfrm>
            <a:off x="7367808" y="1820698"/>
            <a:ext cx="888432" cy="4419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99316" y="1917746"/>
            <a:ext cx="5714454" cy="4270282"/>
            <a:chOff x="1829876" y="2173897"/>
            <a:chExt cx="4176423" cy="31209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5475" t="19157" r="20661" b="23281"/>
            <a:stretch/>
          </p:blipFill>
          <p:spPr>
            <a:xfrm rot="5400000">
              <a:off x="1324273" y="2679500"/>
              <a:ext cx="3120946" cy="21097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5480" t="20122" r="20660" b="21144"/>
            <a:stretch/>
          </p:blipFill>
          <p:spPr>
            <a:xfrm rot="5400000">
              <a:off x="3369428" y="2657971"/>
              <a:ext cx="3120946" cy="2152797"/>
            </a:xfrm>
            <a:prstGeom prst="rect">
              <a:avLst/>
            </a:prstGeom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4083442" y="867551"/>
            <a:ext cx="303032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96534" y="0"/>
            <a:ext cx="79868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Error % in qMT F (</a:t>
            </a:r>
            <a:r>
              <a:rPr lang="en-US" u="sng" dirty="0" smtClean="0"/>
              <a:t>UK Protocol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566637" y="774745"/>
            <a:ext cx="275474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0000"/>
                </a:solidFill>
              </a:rPr>
              <a:t>*Scale bar changed from last slides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4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B1 % error in brain </a:t>
            </a:r>
            <a:br>
              <a:rPr lang="en-US" dirty="0" smtClean="0"/>
            </a:br>
            <a:r>
              <a:rPr lang="en-US" dirty="0" smtClean="0"/>
              <a:t>(relative to nominal FA, i.e. B1=1)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417638"/>
            <a:ext cx="6620013" cy="4965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50516" y="5919170"/>
            <a:ext cx="16145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B1 % error </a:t>
            </a:r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3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533088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Error % in qMT F between </a:t>
            </a:r>
            <a:br>
              <a:rPr lang="en-US" sz="3000" dirty="0" smtClean="0"/>
            </a:br>
            <a:r>
              <a:rPr lang="en-US" sz="3000" dirty="0" smtClean="0"/>
              <a:t>B1=Measured and B1=1 (flat/nominal) </a:t>
            </a:r>
            <a:br>
              <a:rPr lang="en-US" sz="3000" dirty="0" smtClean="0"/>
            </a:br>
            <a:r>
              <a:rPr lang="en-US" sz="3000" dirty="0" smtClean="0"/>
              <a:t>(UK Protocol, 1 subject)</a:t>
            </a:r>
            <a:br>
              <a:rPr lang="en-US" sz="3000" dirty="0" smtClean="0"/>
            </a:b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" y="1407720"/>
            <a:ext cx="7112000" cy="53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15392" y="1400040"/>
            <a:ext cx="7112000" cy="533400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7137712" y="846138"/>
            <a:ext cx="2006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F0000"/>
                </a:solidFill>
              </a:rPr>
              <a:t>Red- VFA</a:t>
            </a:r>
          </a:p>
          <a:p>
            <a:r>
              <a:rPr lang="en-US" sz="3200" dirty="0" smtClean="0">
                <a:solidFill>
                  <a:srgbClr val="3366FF"/>
                </a:solidFill>
              </a:rPr>
              <a:t>Blue - IR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9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533088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Error % in qMT F between </a:t>
            </a:r>
            <a:br>
              <a:rPr lang="en-US" sz="3000" dirty="0" smtClean="0"/>
            </a:br>
            <a:r>
              <a:rPr lang="en-US" sz="3000" dirty="0" smtClean="0"/>
              <a:t>B1=Measured and B1=1 (flat/nominal) </a:t>
            </a:r>
            <a:br>
              <a:rPr lang="en-US" sz="3000" dirty="0" smtClean="0"/>
            </a:br>
            <a:r>
              <a:rPr lang="en-US" sz="3000" dirty="0" smtClean="0"/>
              <a:t>(</a:t>
            </a:r>
            <a:r>
              <a:rPr lang="en-US" sz="3000" u="sng" dirty="0" smtClean="0"/>
              <a:t>Opt protocol </a:t>
            </a:r>
            <a:r>
              <a:rPr lang="en-US" sz="3000" dirty="0" smtClean="0"/>
              <a:t>for green and black, 1 subject)</a:t>
            </a:r>
            <a:br>
              <a:rPr lang="en-US" sz="3000" dirty="0" smtClean="0"/>
            </a:b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25712" y="1400040"/>
            <a:ext cx="7112000" cy="533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5712" y="1400040"/>
            <a:ext cx="7112000" cy="533400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7137712" y="846138"/>
            <a:ext cx="2006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8000"/>
                </a:solidFill>
              </a:rPr>
              <a:t>Green- VFA</a:t>
            </a:r>
          </a:p>
          <a:p>
            <a:r>
              <a:rPr lang="en-US" sz="3200" dirty="0" smtClean="0"/>
              <a:t>Black - IR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1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533088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Error % in qMT F between </a:t>
            </a:r>
            <a:br>
              <a:rPr lang="en-US" sz="3000" dirty="0" smtClean="0"/>
            </a:br>
            <a:r>
              <a:rPr lang="en-US" sz="3000" dirty="0" smtClean="0"/>
              <a:t>B1=Measured and B1=1 (flat/nominal) </a:t>
            </a:r>
            <a:br>
              <a:rPr lang="en-US" sz="3000" dirty="0" smtClean="0"/>
            </a:br>
            <a:r>
              <a:rPr lang="en-US" sz="3000" dirty="0" smtClean="0"/>
              <a:t>(UK Protocol for red and blue*, 1 subject)</a:t>
            </a:r>
            <a:br>
              <a:rPr lang="en-US" sz="3000" dirty="0" smtClean="0"/>
            </a:b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" y="1407720"/>
            <a:ext cx="7112000" cy="53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15392" y="1400040"/>
            <a:ext cx="71120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25712" y="1408510"/>
            <a:ext cx="7112000" cy="5334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7137712" y="846138"/>
            <a:ext cx="2006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8000"/>
                </a:solidFill>
              </a:rPr>
              <a:t>*Green –VFA &amp;  Opt 10 </a:t>
            </a:r>
            <a:r>
              <a:rPr lang="en-US" sz="3200" dirty="0" err="1" smtClean="0">
                <a:solidFill>
                  <a:srgbClr val="008000"/>
                </a:solidFill>
              </a:rPr>
              <a:t>pt</a:t>
            </a:r>
            <a:r>
              <a:rPr lang="en-US" sz="3200" dirty="0" smtClean="0">
                <a:solidFill>
                  <a:srgbClr val="008000"/>
                </a:solidFill>
              </a:rPr>
              <a:t> qMT protocol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6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-4369" y="5014405"/>
            <a:ext cx="914836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3000" b="1" dirty="0" smtClean="0">
                <a:latin typeface="Gill Sans"/>
                <a:cs typeface="Gill Sans"/>
              </a:rPr>
              <a:t>Figure 3. </a:t>
            </a:r>
            <a:r>
              <a:rPr lang="en-CA" sz="3000" dirty="0" smtClean="0">
                <a:latin typeface="Gill Sans"/>
                <a:cs typeface="Gill Sans"/>
              </a:rPr>
              <a:t>Linear regression analysis of the </a:t>
            </a:r>
            <a:r>
              <a:rPr lang="en-CA" sz="3000" dirty="0" err="1" smtClean="0">
                <a:latin typeface="Gill Sans"/>
                <a:cs typeface="Gill Sans"/>
              </a:rPr>
              <a:t>voxelwise</a:t>
            </a:r>
            <a:r>
              <a:rPr lang="en-CA" sz="3000" dirty="0" smtClean="0">
                <a:latin typeface="Gill Sans"/>
                <a:cs typeface="Gill Sans"/>
              </a:rPr>
              <a:t> qMT F parameter, comparing measured DA B</a:t>
            </a:r>
            <a:r>
              <a:rPr lang="en-CA" sz="3000" baseline="-25000" dirty="0" smtClean="0">
                <a:latin typeface="Gill Sans"/>
                <a:cs typeface="Gill Sans"/>
              </a:rPr>
              <a:t>1</a:t>
            </a:r>
            <a:r>
              <a:rPr lang="en-CA" sz="3000" dirty="0" smtClean="0">
                <a:latin typeface="Gill Sans"/>
                <a:cs typeface="Gill Sans"/>
              </a:rPr>
              <a:t> and a range of </a:t>
            </a:r>
            <a:r>
              <a:rPr lang="en-CA" sz="3000" dirty="0">
                <a:latin typeface="Gill Sans"/>
                <a:cs typeface="Gill Sans"/>
              </a:rPr>
              <a:t>flat </a:t>
            </a:r>
            <a:r>
              <a:rPr lang="en-CA" sz="3000" dirty="0" smtClean="0">
                <a:latin typeface="Gill Sans"/>
                <a:cs typeface="Gill Sans"/>
              </a:rPr>
              <a:t>B</a:t>
            </a:r>
            <a:r>
              <a:rPr lang="en-CA" sz="3000" baseline="-25000" dirty="0" smtClean="0">
                <a:latin typeface="Gill Sans"/>
                <a:cs typeface="Gill Sans"/>
              </a:rPr>
              <a:t>1 </a:t>
            </a:r>
            <a:r>
              <a:rPr lang="en-CA" sz="3000" dirty="0" smtClean="0">
                <a:latin typeface="Gill Sans"/>
                <a:cs typeface="Gill Sans"/>
              </a:rPr>
              <a:t>(VFA T</a:t>
            </a:r>
            <a:r>
              <a:rPr lang="en-CA" sz="3000" baseline="-25000" dirty="0" smtClean="0">
                <a:latin typeface="Gill Sans"/>
                <a:cs typeface="Gill Sans"/>
              </a:rPr>
              <a:t>1</a:t>
            </a:r>
            <a:r>
              <a:rPr lang="en-CA" sz="3000" dirty="0" smtClean="0">
                <a:latin typeface="Gill Sans"/>
                <a:cs typeface="Gill Sans"/>
              </a:rPr>
              <a:t>, blue; IR T</a:t>
            </a:r>
            <a:r>
              <a:rPr lang="en-CA" sz="3000" baseline="-25000" dirty="0" smtClean="0">
                <a:latin typeface="Gill Sans"/>
                <a:cs typeface="Gill Sans"/>
              </a:rPr>
              <a:t>1</a:t>
            </a:r>
            <a:r>
              <a:rPr lang="en-CA" sz="3000" dirty="0" smtClean="0">
                <a:latin typeface="Gill Sans"/>
                <a:cs typeface="Gill Sans"/>
              </a:rPr>
              <a:t>, red). </a:t>
            </a:r>
            <a:endParaRPr lang="en-US" sz="3000" dirty="0" smtClean="0">
              <a:latin typeface="Gill Sans"/>
              <a:cs typeface="Gill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8733" y="763869"/>
            <a:ext cx="8722024" cy="3710836"/>
            <a:chOff x="13670897" y="13970065"/>
            <a:chExt cx="18422660" cy="7838029"/>
          </a:xfrm>
        </p:grpSpPr>
        <p:pic>
          <p:nvPicPr>
            <p:cNvPr id="6" name="Picture 5" descr="Fig2aPoster_mod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4" t="3520" r="5827" b="5980"/>
            <a:stretch/>
          </p:blipFill>
          <p:spPr>
            <a:xfrm>
              <a:off x="13670897" y="13970067"/>
              <a:ext cx="9005927" cy="7838027"/>
            </a:xfrm>
            <a:prstGeom prst="rect">
              <a:avLst/>
            </a:prstGeom>
          </p:spPr>
        </p:pic>
        <p:pic>
          <p:nvPicPr>
            <p:cNvPr id="7" name="Picture 6" descr="Fig2bPoster_mod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3564" r="6201" b="7003"/>
            <a:stretch/>
          </p:blipFill>
          <p:spPr>
            <a:xfrm>
              <a:off x="23555719" y="13970065"/>
              <a:ext cx="8537838" cy="7745704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10900" y="0"/>
            <a:ext cx="13885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Opt qMT protocol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2" y="1737972"/>
            <a:ext cx="4355572" cy="3266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8341" t="1210" r="6259" b="57631"/>
          <a:stretch/>
        </p:blipFill>
        <p:spPr>
          <a:xfrm>
            <a:off x="4711938" y="1511741"/>
            <a:ext cx="4193554" cy="34929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8972" y="942704"/>
            <a:ext cx="4094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Simulated WM F % error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50448" y="941215"/>
            <a:ext cx="375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In Vivo Whole-Brain F</a:t>
            </a:r>
            <a:endParaRPr lang="en-US" sz="3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86858" t="8343" r="8137" b="82652"/>
          <a:stretch/>
        </p:blipFill>
        <p:spPr>
          <a:xfrm>
            <a:off x="3222756" y="2240428"/>
            <a:ext cx="687642" cy="6359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2186" y="4971750"/>
            <a:ext cx="348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37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553200" y="0"/>
            <a:ext cx="13885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Opt qMT protocol</a:t>
            </a:r>
            <a:endParaRPr lang="en-US" sz="20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514200" y="0"/>
            <a:ext cx="13885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UK qMT protocol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693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425"/>
            <a:ext cx="4824910" cy="403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78"/>
          <a:stretch/>
        </p:blipFill>
        <p:spPr>
          <a:xfrm>
            <a:off x="4429014" y="1767426"/>
            <a:ext cx="4714985" cy="403501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43936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37778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0.5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815541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7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7425"/>
            <a:ext cx="4824911" cy="403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46"/>
          <a:stretch/>
        </p:blipFill>
        <p:spPr>
          <a:xfrm>
            <a:off x="4451555" y="1767425"/>
            <a:ext cx="4692445" cy="403501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96054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09881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0.75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317032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Prepare magnetization using </a:t>
            </a:r>
            <a:br>
              <a:rPr lang="en-US" dirty="0" smtClean="0"/>
            </a:br>
            <a:r>
              <a:rPr lang="en-US" dirty="0" smtClean="0"/>
              <a:t>off-resonance saturation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46" y="1752600"/>
            <a:ext cx="4222640" cy="43545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426"/>
            <a:ext cx="4824910" cy="4035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45"/>
          <a:stretch/>
        </p:blipFill>
        <p:spPr>
          <a:xfrm>
            <a:off x="4451554" y="1767426"/>
            <a:ext cx="4692445" cy="403501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2906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22859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0.9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22274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9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425"/>
            <a:ext cx="4824910" cy="4035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79"/>
          <a:stretch/>
        </p:blipFill>
        <p:spPr>
          <a:xfrm>
            <a:off x="4462823" y="1769577"/>
            <a:ext cx="4681177" cy="403501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835202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247381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1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099298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2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7426"/>
            <a:ext cx="4824909" cy="4035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092" y="1767426"/>
            <a:ext cx="4824909" cy="403501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255543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494315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1.1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091567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7425"/>
            <a:ext cx="4824911" cy="403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79"/>
          <a:stretch/>
        </p:blipFill>
        <p:spPr>
          <a:xfrm>
            <a:off x="4462823" y="1767425"/>
            <a:ext cx="4681177" cy="403501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18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629336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1.25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71375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0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425"/>
            <a:ext cx="4824910" cy="4035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79"/>
          <a:stretch/>
        </p:blipFill>
        <p:spPr>
          <a:xfrm>
            <a:off x="4462824" y="1767424"/>
            <a:ext cx="4681177" cy="403501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485727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2967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1.5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087570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767425"/>
            <a:ext cx="4824910" cy="403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79"/>
          <a:stretch/>
        </p:blipFill>
        <p:spPr>
          <a:xfrm>
            <a:off x="4462823" y="1767425"/>
            <a:ext cx="4681177" cy="403501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95439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094717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2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90728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3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34" descr="tm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7102632" cy="6858000"/>
          </a:xfrm>
          <a:prstGeom prst="rect">
            <a:avLst/>
          </a:prstGeom>
        </p:spPr>
      </p:pic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6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3: MS Patient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data already acquired for another study at 3T</a:t>
            </a:r>
          </a:p>
          <a:p>
            <a:endParaRPr lang="en-US" dirty="0" smtClean="0"/>
          </a:p>
          <a:p>
            <a:r>
              <a:rPr lang="en-US" dirty="0" smtClean="0"/>
              <a:t>Am I allowed to use this data? Which ethics form was used?</a:t>
            </a:r>
          </a:p>
          <a:p>
            <a:endParaRPr lang="en-US" dirty="0" smtClean="0"/>
          </a:p>
          <a:p>
            <a:r>
              <a:rPr lang="en-US" dirty="0" smtClean="0"/>
              <a:t>To process with B1 </a:t>
            </a:r>
            <a:r>
              <a:rPr lang="en-US" dirty="0" err="1" smtClean="0"/>
              <a:t>flat+lesion</a:t>
            </a:r>
            <a:r>
              <a:rPr lang="en-US" dirty="0" smtClean="0"/>
              <a:t> masks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Relapse Remitting MS Patient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240" t="7829" r="41027" b="11039"/>
          <a:stretch/>
        </p:blipFill>
        <p:spPr>
          <a:xfrm rot="16200000">
            <a:off x="5013824" y="2481973"/>
            <a:ext cx="1687866" cy="4327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710" t="7829" r="41027" b="11039"/>
          <a:stretch/>
        </p:blipFill>
        <p:spPr>
          <a:xfrm rot="16200000">
            <a:off x="5030535" y="745066"/>
            <a:ext cx="1654443" cy="4327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6824" t="7906" r="23022" b="11900"/>
          <a:stretch/>
        </p:blipFill>
        <p:spPr>
          <a:xfrm rot="5400000">
            <a:off x="120875" y="2081921"/>
            <a:ext cx="3408061" cy="3407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363" t="3904" r="26484" b="7460"/>
          <a:stretch/>
        </p:blipFill>
        <p:spPr>
          <a:xfrm>
            <a:off x="8204801" y="1887603"/>
            <a:ext cx="681120" cy="372560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1134" y="5715000"/>
            <a:ext cx="808366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do with B1=1 (flat) + lesion masks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634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1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2" y="1612462"/>
            <a:ext cx="8132701" cy="44834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56" y="5341280"/>
            <a:ext cx="5278516" cy="1637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958" y="262026"/>
            <a:ext cx="5552004" cy="394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05" y="4505368"/>
            <a:ext cx="5699519" cy="1127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17" y="4011050"/>
            <a:ext cx="6191972" cy="78836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Fitted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 – pool size ratio (correlates with myelin density)</a:t>
            </a:r>
          </a:p>
          <a:p>
            <a:r>
              <a:rPr lang="en-US" dirty="0" err="1"/>
              <a:t>k</a:t>
            </a:r>
            <a:r>
              <a:rPr lang="en-US" dirty="0" err="1" smtClean="0"/>
              <a:t>f</a:t>
            </a:r>
            <a:r>
              <a:rPr lang="en-US" dirty="0" smtClean="0"/>
              <a:t> – Magnetization transfer exchange rate</a:t>
            </a:r>
          </a:p>
          <a:p>
            <a:r>
              <a:rPr lang="en-US" dirty="0" smtClean="0"/>
              <a:t>T2r – T2 of restricted pool</a:t>
            </a:r>
          </a:p>
          <a:p>
            <a:r>
              <a:rPr lang="en-US" dirty="0" smtClean="0"/>
              <a:t>T2F – T2 of free pool</a:t>
            </a:r>
          </a:p>
          <a:p>
            <a:r>
              <a:rPr lang="en-US" dirty="0" smtClean="0"/>
              <a:t>T1F – T1 of free pool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sz="2400" dirty="0" smtClean="0"/>
              <a:t>T1R always set to 1, model not sensitive to this parameter)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300" b="1" dirty="0" smtClean="0"/>
              <a:t>qMT processing code: </a:t>
            </a:r>
            <a:r>
              <a:rPr lang="en-US" sz="2300" b="1" dirty="0" err="1" smtClean="0"/>
              <a:t>www.github.com</a:t>
            </a:r>
            <a:r>
              <a:rPr lang="en-US" sz="2300" b="1" dirty="0" smtClean="0"/>
              <a:t>/</a:t>
            </a:r>
            <a:r>
              <a:rPr lang="en-US" sz="2300" b="1" dirty="0" err="1" smtClean="0"/>
              <a:t>sharktank-bic</a:t>
            </a:r>
            <a:r>
              <a:rPr lang="en-US" sz="2300" b="1" dirty="0" smtClean="0"/>
              <a:t>/</a:t>
            </a:r>
            <a:r>
              <a:rPr lang="en-US" sz="2300" b="1" dirty="0" err="1" smtClean="0"/>
              <a:t>qMTLab</a:t>
            </a:r>
            <a:r>
              <a:rPr lang="en-US" sz="2300" b="1" dirty="0" smtClean="0"/>
              <a:t>/</a:t>
            </a:r>
            <a:endParaRPr lang="en-US" sz="23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3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 qMT measurements</a:t>
            </a:r>
          </a:p>
          <a:p>
            <a:pPr lvl="1"/>
            <a:r>
              <a:rPr lang="en-US" dirty="0" smtClean="0"/>
              <a:t>1 MT off</a:t>
            </a:r>
          </a:p>
          <a:p>
            <a:pPr lvl="1"/>
            <a:r>
              <a:rPr lang="en-US" dirty="0" smtClean="0"/>
              <a:t>10 MT point design (e.g. UK,2 MT angles, 5 logarithmic off-resonance frequencies)</a:t>
            </a:r>
          </a:p>
          <a:p>
            <a:r>
              <a:rPr lang="en-US" dirty="0" smtClean="0"/>
              <a:t>B0 – For off resonance frequency correction</a:t>
            </a:r>
          </a:p>
          <a:p>
            <a:r>
              <a:rPr lang="en-US" dirty="0" smtClean="0"/>
              <a:t>B1 – For MT and excitation pulse correction</a:t>
            </a:r>
          </a:p>
          <a:p>
            <a:r>
              <a:rPr lang="en-US" dirty="0" smtClean="0"/>
              <a:t>T1 – Additional measurement to further constrain the MT mathematical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335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But T1 measurements can depend on B1</a:t>
            </a:r>
          </a:p>
          <a:p>
            <a:r>
              <a:rPr lang="en-US" dirty="0" smtClean="0"/>
              <a:t>B1 independent</a:t>
            </a:r>
          </a:p>
          <a:p>
            <a:pPr lvl="1"/>
            <a:r>
              <a:rPr lang="en-US" dirty="0" smtClean="0"/>
              <a:t>Inversion recovery </a:t>
            </a:r>
          </a:p>
          <a:p>
            <a:pPr lvl="1"/>
            <a:r>
              <a:rPr lang="en-US" dirty="0" smtClean="0"/>
              <a:t>Look-Locker (can be)</a:t>
            </a:r>
          </a:p>
          <a:p>
            <a:r>
              <a:rPr lang="en-US" dirty="0" smtClean="0"/>
              <a:t>B1 dependent</a:t>
            </a:r>
          </a:p>
          <a:p>
            <a:pPr lvl="1"/>
            <a:r>
              <a:rPr lang="en-US" dirty="0" smtClean="0"/>
              <a:t>Variable Flip Angle/DESPOT1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65" y="4743718"/>
            <a:ext cx="4903909" cy="1612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7077" y="5987018"/>
            <a:ext cx="275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Levesque I., MRM,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5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828</Words>
  <Application>Microsoft Macintosh PowerPoint</Application>
  <PresentationFormat>On-screen Show (4:3)</PresentationFormat>
  <Paragraphs>193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Analysis of B1-sensitivity of qMT parameters when using two different T1 methods</vt:lpstr>
      <vt:lpstr>Hydrogen in myelin can’t be directly measure with MRI</vt:lpstr>
      <vt:lpstr>2-Pool Magnetization Transfer Model</vt:lpstr>
      <vt:lpstr>Prepare magnetization using  off-resonance saturation </vt:lpstr>
      <vt:lpstr>PowerPoint Presentation</vt:lpstr>
      <vt:lpstr>PowerPoint Presentation</vt:lpstr>
      <vt:lpstr>5 Fitted parameters</vt:lpstr>
      <vt:lpstr>Measurements</vt:lpstr>
      <vt:lpstr>Measurements</vt:lpstr>
      <vt:lpstr>B1 error propagation pathways</vt:lpstr>
      <vt:lpstr>Questions</vt:lpstr>
      <vt:lpstr>Stage 1: Simulations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 root mean square error</vt:lpstr>
      <vt:lpstr>PowerPoint Presentation</vt:lpstr>
      <vt:lpstr>PowerPoint Presentation</vt:lpstr>
      <vt:lpstr>PowerPoint Presentation</vt:lpstr>
      <vt:lpstr>PowerPoint Presentation</vt:lpstr>
      <vt:lpstr>Noise simulations</vt:lpstr>
      <vt:lpstr>Stage 2: In vivo, Normal Subjects</vt:lpstr>
      <vt:lpstr>B1 error propogation</vt:lpstr>
      <vt:lpstr>Opt qMT protocol</vt:lpstr>
      <vt:lpstr>PowerPoint Presentation</vt:lpstr>
      <vt:lpstr>VFA</vt:lpstr>
      <vt:lpstr>B1 % error in brain  (relative to nominal FA, i.e. B1=1)</vt:lpstr>
      <vt:lpstr>Error % in qMT F between  B1=Measured and B1=1 (flat/nominal)  (UK Protocol, 1 subject) </vt:lpstr>
      <vt:lpstr>Error % in qMT F between  B1=Measured and B1=1 (flat/nominal)  (Opt protocol for green and black, 1 subject) </vt:lpstr>
      <vt:lpstr>Error % in qMT F between  B1=Measured and B1=1 (flat/nominal)  (UK Protocol for red and blue*, 1 subject)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3: MS Patient</vt:lpstr>
      <vt:lpstr>Relapse Remitting MS Patient</vt:lpstr>
      <vt:lpstr>PowerPoint Presentation</vt:lpstr>
    </vt:vector>
  </TitlesOfParts>
  <Company>Montreal Neurological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Mathieu Boudreau</dc:creator>
  <cp:lastModifiedBy>Mathieu Boudreau</cp:lastModifiedBy>
  <cp:revision>33</cp:revision>
  <dcterms:created xsi:type="dcterms:W3CDTF">2014-09-29T00:51:01Z</dcterms:created>
  <dcterms:modified xsi:type="dcterms:W3CDTF">2014-10-02T18:58:23Z</dcterms:modified>
</cp:coreProperties>
</file>